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85" r:id="rId4"/>
    <p:sldId id="262" r:id="rId5"/>
    <p:sldId id="263" r:id="rId6"/>
    <p:sldId id="264" r:id="rId7"/>
    <p:sldId id="286" r:id="rId8"/>
    <p:sldId id="260" r:id="rId9"/>
    <p:sldId id="282" r:id="rId10"/>
    <p:sldId id="287" r:id="rId11"/>
    <p:sldId id="257" r:id="rId12"/>
    <p:sldId id="270" r:id="rId13"/>
    <p:sldId id="271" r:id="rId14"/>
    <p:sldId id="266" r:id="rId15"/>
    <p:sldId id="273" r:id="rId16"/>
    <p:sldId id="279" r:id="rId17"/>
    <p:sldId id="278" r:id="rId18"/>
    <p:sldId id="288" r:id="rId19"/>
    <p:sldId id="276" r:id="rId20"/>
    <p:sldId id="275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8"/>
    <p:restoredTop sz="78467"/>
  </p:normalViewPr>
  <p:slideViewPr>
    <p:cSldViewPr snapToGrid="0" snapToObjects="1">
      <p:cViewPr varScale="1">
        <p:scale>
          <a:sx n="101" d="100"/>
          <a:sy n="101" d="100"/>
        </p:scale>
        <p:origin x="1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C1B8D-CDE0-0E4C-8D78-8E606F5C3BAE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FB972-F43F-EB49-819E-C08CBE25B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11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B972-F43F-EB49-819E-C08CBE25BC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48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Highly parallelizable</a:t>
            </a:r>
          </a:p>
          <a:p>
            <a:pPr lvl="2"/>
            <a:r>
              <a:rPr lang="en-US" dirty="0"/>
              <a:t>Small changes in coordinates likely lead to small changes in energy – easy to prevent steric clashes</a:t>
            </a:r>
          </a:p>
          <a:p>
            <a:pPr lvl="1"/>
            <a:r>
              <a:rPr lang="en-US" dirty="0"/>
              <a:t>Disadvantages</a:t>
            </a:r>
          </a:p>
          <a:p>
            <a:pPr lvl="2"/>
            <a:r>
              <a:rPr lang="en-US" dirty="0"/>
              <a:t>Harder to maintain bond length, bond angle, dihedral angle constraints (local geometry)</a:t>
            </a:r>
          </a:p>
          <a:p>
            <a:endParaRPr lang="en-US" dirty="0"/>
          </a:p>
          <a:p>
            <a:r>
              <a:rPr lang="en-US" dirty="0"/>
              <a:t>Advantages</a:t>
            </a:r>
          </a:p>
          <a:p>
            <a:r>
              <a:rPr lang="en-US" dirty="0"/>
              <a:t>	Easy to maintain local geometry</a:t>
            </a:r>
          </a:p>
          <a:p>
            <a:r>
              <a:rPr lang="en-US" dirty="0"/>
              <a:t>	Energy functions usually characterized in these parameters</a:t>
            </a:r>
          </a:p>
          <a:p>
            <a:r>
              <a:rPr lang="en-US" dirty="0" err="1"/>
              <a:t>Disadvantanges</a:t>
            </a:r>
            <a:endParaRPr lang="en-US" dirty="0"/>
          </a:p>
          <a:p>
            <a:r>
              <a:rPr lang="en-US" dirty="0"/>
              <a:t>	Harder to parallelize</a:t>
            </a:r>
          </a:p>
          <a:p>
            <a:r>
              <a:rPr lang="en-US" dirty="0"/>
              <a:t>	Small changes can lead to big structural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B972-F43F-EB49-819E-C08CBE25BC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2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75F1-B604-3D49-AD09-47FAF5D9A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5EDC9-6106-3B43-83A3-3B539A45D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88A5-91E5-9E4C-A0AD-87A344D5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CC78C-F82D-7F4A-B42A-C6AC4E7A8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19BE5-456E-3D46-AEF7-CED94D7B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3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B620-259E-6143-8F0C-36091670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952F1-D51B-6A40-9DF8-6064877CF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23BF4-63CE-5C41-B643-A2B4D248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B79FC-3EBC-3A45-A879-E2221124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334EF-C80A-5D4F-BB07-DFCFF47D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1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7F4DD-4734-564F-800B-F0A3A9B44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833E1-71AF-B448-8C99-49AC5AFBF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9944B-8D3F-7647-BE98-329C2859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4D7A-997D-8F48-86F8-55CD85BC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CD3F-2279-7E4E-9F30-693DC63A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1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B154-34FE-8247-B0A2-5125B8186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5DE5D-5285-164E-9C94-88A9C9488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A3CA9-4234-7946-945C-E61667B4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F6776-FF5A-0544-8210-7B2F4E46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36008-855D-F143-A666-04F11509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4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8DB28-30B6-5749-B8E6-7700F9E3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C6CEB-CD67-AE46-B095-32549348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371D0-5023-3F49-8531-AC1BDCD9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3524D-80C8-E940-A4EA-266D7C43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6D255-10E1-2B44-901E-E588D0BB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5C82-0DB7-EB45-9AD1-91C5FF12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95E8-71B8-6846-87F8-3A94CED18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B3995-A1E3-A240-83A8-E40621E1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FE71D-DF7C-9546-A357-DE4D1895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D12F8-9047-B140-AFD3-026A0806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AECE9-3071-DA43-BE9B-BA15C577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D4EF-5FF5-6F45-823F-12DEC7BF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01B11-331B-BB43-B74A-1FF9D4F66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0C786-50C4-5446-B785-EAECB624A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373D7-6933-1A48-BEE5-190B55ED5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A8B8E-53BC-F94D-9A50-DBDF1106F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5085E-9ADA-EB43-9C67-72CD3576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14BA25-1CA3-8B44-9779-83566A8DE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FEA5F-77F7-8E4C-97F6-4D4771F1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948B-D117-5549-88C3-3435DDB5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61A67-14EB-CF46-BA2B-C78D672C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79F02-511A-8C44-9676-F639D44F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A9148-F3E5-3147-8AAF-2827D40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8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C01C9F-87BF-D144-B6FD-A88AF992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988FE-C724-9447-B112-4D532D59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E5AEF-244F-8D48-8128-7D6C4FCA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4A8B-73B9-CD40-B16A-EC4FB079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15D8B-718A-5241-8FB2-932776AB3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315CE-3F14-0C41-8C9E-80D7B5CB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4D87-11F5-B741-AB36-629D3313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61B90-135D-1545-9762-DB8566BA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6C1DD-E038-174F-A29D-CB27D4E0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7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5925-654B-5D4F-AEA7-F1B6831C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33152E-4338-C14F-BB38-FADC95835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38D62-D870-B44C-94C7-1FC6128E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6F3A3-B5BA-F24C-992D-C184DB0E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D4C5F-FBFC-B04D-8F4B-3B250EBE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0DD31-276D-DC49-B266-885DFFB4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5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DD204-3B2E-AB4E-8941-1C3F9785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3948A-EFED-1A43-AB4C-FF50381A9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80CF6-8E04-5547-BA72-596651099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D0909-FF68-9749-8CFE-2AA59AC28EEA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E7222-096E-9B42-A759-C3CC75853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66062-0F78-5340-88C3-9A7BD40A6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2D54D-1AAB-1B40-8E92-8D867252D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22E5-233B-EB4E-9447-32EB86A26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Protein structure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EFAF0-595E-6A4D-B20D-63DC47A9E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Siddhartha Jain</a:t>
            </a:r>
          </a:p>
        </p:txBody>
      </p:sp>
    </p:spTree>
    <p:extLst>
      <p:ext uri="{BB962C8B-B14F-4D97-AF65-F5344CB8AC3E}">
        <p14:creationId xmlns:p14="http://schemas.microsoft.com/office/powerpoint/2010/main" val="2318588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F01A-3FDE-C94E-8F87-00735B73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 Jones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E9F-8749-CC43-B9D0-2A5E064C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3618D-87FB-7845-91DA-35D0BAEB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955800"/>
            <a:ext cx="3023347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7A32C-CB06-A949-BFC4-2FC95C6B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81" y="1955800"/>
            <a:ext cx="5695950" cy="42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4835-6412-F447-8B4B-10672B95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protein 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0D692-A717-2544-8EFE-9F649E33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Rosetta (Template based structure search)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AlphaFold</a:t>
            </a:r>
            <a:r>
              <a:rPr lang="en-US" dirty="0"/>
              <a:t> (by DeepMind)</a:t>
            </a:r>
          </a:p>
        </p:txBody>
      </p:sp>
    </p:spTree>
    <p:extLst>
      <p:ext uri="{BB962C8B-B14F-4D97-AF65-F5344CB8AC3E}">
        <p14:creationId xmlns:p14="http://schemas.microsoft.com/office/powerpoint/2010/main" val="264212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726F-3E23-0C4D-BD63-ADE2A1B2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AlphaFold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AA74-A52F-6F48-9724-D90B76EE2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74EEF-47F8-3148-9A54-22744732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12" y="365125"/>
            <a:ext cx="8083588" cy="596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7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28ED-FE7D-134C-8BFF-A70C579F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AC9B-0D26-C446-9C7D-5281773FB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Sequence Alignment (MSA) features</a:t>
            </a:r>
          </a:p>
          <a:p>
            <a:pPr lvl="1"/>
            <a:r>
              <a:rPr lang="en-US" dirty="0"/>
              <a:t>Have coevolutionary information</a:t>
            </a:r>
          </a:p>
          <a:p>
            <a:pPr lvl="1"/>
            <a:r>
              <a:rPr lang="en-US" dirty="0"/>
              <a:t>VERY IMPORTANT – on contact prediction, performance drops from 50% to 13% without them!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Sequence features</a:t>
            </a:r>
          </a:p>
        </p:txBody>
      </p:sp>
    </p:spTree>
    <p:extLst>
      <p:ext uri="{BB962C8B-B14F-4D97-AF65-F5344CB8AC3E}">
        <p14:creationId xmlns:p14="http://schemas.microsoft.com/office/powerpoint/2010/main" val="1563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ED0E-8BB2-C745-8E96-E751C2BE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Coevolutionary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0C31-42BD-384A-B0AF-43709FD2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Homologs of proteins are identified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sequence alignment (MSA) is done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Coevolutionary restraints are identified</a:t>
            </a:r>
          </a:p>
        </p:txBody>
      </p:sp>
    </p:spTree>
    <p:extLst>
      <p:ext uri="{BB962C8B-B14F-4D97-AF65-F5344CB8AC3E}">
        <p14:creationId xmlns:p14="http://schemas.microsoft.com/office/powerpoint/2010/main" val="28789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D22E-4BB2-3C46-9F5E-5560FF45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F6F1-361F-1C44-A586-65B7FA022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1925"/>
            <a:ext cx="10515600" cy="2339975"/>
          </a:xfrm>
        </p:spPr>
        <p:txBody>
          <a:bodyPr>
            <a:normAutofit/>
          </a:bodyPr>
          <a:lstStyle/>
          <a:p>
            <a:r>
              <a:rPr lang="en-US" dirty="0"/>
              <a:t>Predict a </a:t>
            </a:r>
            <a:r>
              <a:rPr lang="en-US" i="1" dirty="0"/>
              <a:t>distribution </a:t>
            </a:r>
            <a:r>
              <a:rPr lang="en-US" dirty="0"/>
              <a:t>of inter-residue distances and bond angles (distance take with respect to alpha carbon of residue)</a:t>
            </a:r>
          </a:p>
          <a:p>
            <a:pPr lvl="1"/>
            <a:r>
              <a:rPr lang="en-US" dirty="0"/>
              <a:t>Trained via cross entropy loss</a:t>
            </a:r>
          </a:p>
          <a:p>
            <a:pPr lvl="1"/>
            <a:r>
              <a:rPr lang="en-US" dirty="0"/>
              <a:t>They call it </a:t>
            </a:r>
            <a:r>
              <a:rPr lang="en-US" i="1" dirty="0" err="1"/>
              <a:t>distogram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6453-7C35-F04B-8ECA-5D00ACEA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EEDA7-DB61-9449-96B0-FBE6E5F64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F033-3109-AF44-B228-3687DA63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9700"/>
            <a:ext cx="11811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99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B62F-49E5-3B4B-A99A-0A5584DA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47A8-21C1-E14C-836D-32D2BF27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do gradient descent which works very well!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Score function for gradient descent is (Statistical potential + Torsion likelihood + Rosetta energy function)</a:t>
            </a:r>
          </a:p>
        </p:txBody>
      </p:sp>
    </p:spTree>
    <p:extLst>
      <p:ext uri="{BB962C8B-B14F-4D97-AF65-F5344CB8AC3E}">
        <p14:creationId xmlns:p14="http://schemas.microsoft.com/office/powerpoint/2010/main" val="109773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B38D-E593-8247-96C1-0F0963C8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potential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956B5B-EE61-EC4F-8DCB-4191802F4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1962944"/>
            <a:ext cx="4584728" cy="1135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3C9FC1-E7AA-D641-A7F3-F9CF5A5A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751263"/>
            <a:ext cx="4686300" cy="73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15C4B-DD1F-7D45-BBCD-12947D411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74" y="1987261"/>
            <a:ext cx="4425213" cy="733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8CAC5-6CD0-C342-A288-D4DC123EA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41" y="3664030"/>
            <a:ext cx="4573259" cy="7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61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A3B5-EE35-B442-81E9-4606FBA5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statistical potential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43BF-4297-B848-AF06-9768869FF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 potential function to assign a potential to every state (based on just inter-residue distances as features)</a:t>
            </a:r>
          </a:p>
          <a:p>
            <a:endParaRPr lang="en-US" dirty="0"/>
          </a:p>
          <a:p>
            <a:r>
              <a:rPr lang="en-US" dirty="0"/>
              <a:t>Normalize potential function with respect to a reference state</a:t>
            </a:r>
          </a:p>
          <a:p>
            <a:pPr lvl="1"/>
            <a:r>
              <a:rPr lang="en-US" dirty="0"/>
              <a:t>Based on location of residues and protein length</a:t>
            </a:r>
          </a:p>
          <a:p>
            <a:pPr lvl="1"/>
            <a:r>
              <a:rPr lang="en-US" dirty="0"/>
              <a:t>Is learnt from data</a:t>
            </a:r>
          </a:p>
        </p:txBody>
      </p:sp>
    </p:spTree>
    <p:extLst>
      <p:ext uri="{BB962C8B-B14F-4D97-AF65-F5344CB8AC3E}">
        <p14:creationId xmlns:p14="http://schemas.microsoft.com/office/powerpoint/2010/main" val="72407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02D70-388E-4B4B-BC98-ED71C7C8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Amino acid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B0D0D-4BB1-2847-B22F-78CF82C7F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BB4B-0A12-9743-BFF9-32ECB967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2238169"/>
            <a:ext cx="47498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8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AD4C-4502-5D4B-AEBA-68EED27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scoring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8561B-4E11-0643-A390-9A0A0EDEC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distogram</a:t>
            </a:r>
            <a:r>
              <a:rPr lang="en-US" dirty="0"/>
              <a:t>, contact map based on </a:t>
            </a:r>
            <a:r>
              <a:rPr lang="en-US" dirty="0" err="1"/>
              <a:t>distogram</a:t>
            </a:r>
            <a:r>
              <a:rPr lang="en-US" dirty="0"/>
              <a:t>, and MSA features to predict GDT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this network to select between final set of structures</a:t>
            </a:r>
          </a:p>
        </p:txBody>
      </p:sp>
    </p:spTree>
    <p:extLst>
      <p:ext uri="{BB962C8B-B14F-4D97-AF65-F5344CB8AC3E}">
        <p14:creationId xmlns:p14="http://schemas.microsoft.com/office/powerpoint/2010/main" val="38857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5CE8-0E77-7741-B5B4-4EC6CC2C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222D1-2E9E-A34F-A108-D0ECFD5D0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mean square deviation (RMSD)</a:t>
            </a:r>
          </a:p>
          <a:p>
            <a:pPr lvl="1"/>
            <a:r>
              <a:rPr lang="en-US" dirty="0"/>
              <a:t>Sensitive to outlier regions created by poor modeling of individual loop regions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Global distance test (GDT TS)</a:t>
            </a:r>
          </a:p>
          <a:p>
            <a:pPr lvl="1"/>
            <a:r>
              <a:rPr lang="en-US" dirty="0"/>
              <a:t>Largest set of AA’s alpha carbon atoms falling within a defined distance cutoff of their position in the experimental structure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D6251-7559-824C-883A-8F4FB191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52" y="4971156"/>
            <a:ext cx="1694048" cy="13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84C2-6D42-B04A-B007-DD8D665D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39725"/>
            <a:ext cx="10515600" cy="1325563"/>
          </a:xfrm>
        </p:spPr>
        <p:txBody>
          <a:bodyPr/>
          <a:lstStyle/>
          <a:p>
            <a:r>
              <a:rPr lang="en-US" dirty="0"/>
              <a:t>4 levels of protein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15EDD-1B6E-8841-8CF7-5A6BD743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1" y="1665288"/>
            <a:ext cx="60071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BBE30-703D-BD46-8DA9-F1C832C7F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1" y="2960688"/>
            <a:ext cx="54737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C23749-1883-484B-A105-B3275D16F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1" y="4256088"/>
            <a:ext cx="4978400" cy="201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E3963-73F2-934B-B28C-7BB7C38B7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1562100"/>
            <a:ext cx="58293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07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B3A4-5D38-B545-AAE0-147B5628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secondary structural motifs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E8EB9-332B-8F41-A559-189F86B3E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990" cy="4351338"/>
          </a:xfrm>
        </p:spPr>
        <p:txBody>
          <a:bodyPr/>
          <a:lstStyle/>
          <a:p>
            <a:r>
              <a:rPr lang="en-US" dirty="0"/>
              <a:t>Alpha helices</a:t>
            </a:r>
          </a:p>
          <a:p>
            <a:pPr lvl="1"/>
            <a:r>
              <a:rPr lang="en-US" dirty="0"/>
              <a:t>Each AA corresponds to 100 degree turn in helix and translation of 1.5 angstroms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4EC9C-8323-634F-A933-197572D2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82" y="1690687"/>
            <a:ext cx="450653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1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9444-F6F2-FB47-8481-71777015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secondary structural motifs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220E-427F-1243-80E0-ED33ADCCC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481" cy="4351338"/>
          </a:xfrm>
        </p:spPr>
        <p:txBody>
          <a:bodyPr/>
          <a:lstStyle/>
          <a:p>
            <a:r>
              <a:rPr lang="en-US" dirty="0"/>
              <a:t>Beta sheets</a:t>
            </a:r>
          </a:p>
          <a:p>
            <a:pPr lvl="1"/>
            <a:r>
              <a:rPr lang="en-US" dirty="0"/>
              <a:t>Composed of beta strands hydrogen bonded together</a:t>
            </a:r>
          </a:p>
          <a:p>
            <a:pPr lvl="1"/>
            <a:r>
              <a:rPr lang="en-US" dirty="0"/>
              <a:t>Participating strands don’t have to be close in the primary sequence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505F3-8566-AF42-99A1-9E3C77F0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639" y="1825625"/>
            <a:ext cx="4501161" cy="42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1DF6-D5D9-E340-8AE7-7E6671AA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secondary structural motifs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E7BDF-1054-AA49-B9B2-93E58870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722" cy="4351338"/>
          </a:xfrm>
        </p:spPr>
        <p:txBody>
          <a:bodyPr/>
          <a:lstStyle/>
          <a:p>
            <a:r>
              <a:rPr lang="en-US" dirty="0"/>
              <a:t>Turns</a:t>
            </a:r>
          </a:p>
          <a:p>
            <a:pPr lvl="1"/>
            <a:r>
              <a:rPr lang="en-US" dirty="0"/>
              <a:t>Allow polypeptide chain to change direction</a:t>
            </a:r>
          </a:p>
          <a:p>
            <a:pPr lvl="1"/>
            <a:r>
              <a:rPr lang="en-US" dirty="0"/>
              <a:t>Classified according to various criteria (# of residues, bonding, etc.)</a:t>
            </a:r>
          </a:p>
          <a:p>
            <a:pPr lvl="1"/>
            <a:r>
              <a:rPr lang="en-US" dirty="0"/>
              <a:t>Usually have 4-5 residues </a:t>
            </a:r>
          </a:p>
          <a:p>
            <a:r>
              <a:rPr lang="en-US" dirty="0"/>
              <a:t>Loops</a:t>
            </a:r>
          </a:p>
          <a:p>
            <a:pPr lvl="1"/>
            <a:r>
              <a:rPr lang="en-US" dirty="0"/>
              <a:t>Any irregular/unclassified turns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D3B92-0DB2-6E40-B6E1-D20F408F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49" y="2500086"/>
            <a:ext cx="28448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3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01F2-EFDC-034F-B47D-1FAB54C7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prediction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BABBB-BF1A-FE47-BA94-87CA8FF39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Molecular dynamics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Energy function minimization</a:t>
            </a:r>
          </a:p>
        </p:txBody>
      </p:sp>
    </p:spTree>
    <p:extLst>
      <p:ext uri="{BB962C8B-B14F-4D97-AF65-F5344CB8AC3E}">
        <p14:creationId xmlns:p14="http://schemas.microsoft.com/office/powerpoint/2010/main" val="191799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54D7-7EE4-D946-A550-EA9F67F4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9424-A37C-154A-B817-BA16DB3C1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434"/>
            <a:ext cx="10515600" cy="5378822"/>
          </a:xfrm>
        </p:spPr>
        <p:txBody>
          <a:bodyPr>
            <a:normAutofit/>
          </a:bodyPr>
          <a:lstStyle/>
          <a:p>
            <a:r>
              <a:rPr lang="en-US" dirty="0"/>
              <a:t>Cartesian space</a:t>
            </a:r>
          </a:p>
          <a:p>
            <a:pPr lvl="1"/>
            <a:r>
              <a:rPr lang="en-US" dirty="0"/>
              <a:t>X, Y, Z coordinates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Torsion (internal coordinate) space</a:t>
            </a:r>
          </a:p>
          <a:p>
            <a:pPr lvl="1"/>
            <a:r>
              <a:rPr lang="en-US" dirty="0"/>
              <a:t>Bond length (2 atoms), Bond angle (3 atoms), Torsion/Dihedral angle (4 atoms)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3886C-770C-EF45-9E3D-310838AE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03" y="4445990"/>
            <a:ext cx="2204604" cy="18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2ABA-546D-6241-823A-4D8A5D5E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Amber energy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0E41-204E-3145-8820-5728C7C0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4FBA3-5AA8-F744-9DF9-D5D10DAE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2553494"/>
            <a:ext cx="7023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54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5935</TotalTime>
  <Words>431</Words>
  <Application>Microsoft Macintosh PowerPoint</Application>
  <PresentationFormat>Widescreen</PresentationFormat>
  <Paragraphs>98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Protein structure prediction</vt:lpstr>
      <vt:lpstr>Amino acid structure</vt:lpstr>
      <vt:lpstr>4 levels of protein structure</vt:lpstr>
      <vt:lpstr>Protein secondary structural motifs</vt:lpstr>
      <vt:lpstr>Protein secondary structural motifs</vt:lpstr>
      <vt:lpstr>Protein secondary structural motifs</vt:lpstr>
      <vt:lpstr>Structure prediction strategies</vt:lpstr>
      <vt:lpstr>Protein representation</vt:lpstr>
      <vt:lpstr>Amber energy function</vt:lpstr>
      <vt:lpstr>Lennard Jones potential</vt:lpstr>
      <vt:lpstr>Strategies for protein folding</vt:lpstr>
      <vt:lpstr>AlphaFold</vt:lpstr>
      <vt:lpstr>Features</vt:lpstr>
      <vt:lpstr>Coevolutionary constraints</vt:lpstr>
      <vt:lpstr>Main idea</vt:lpstr>
      <vt:lpstr>PowerPoint Presentation</vt:lpstr>
      <vt:lpstr>Structure generation</vt:lpstr>
      <vt:lpstr>Statistical potential</vt:lpstr>
      <vt:lpstr>Learn statistical potential likelihood</vt:lpstr>
      <vt:lpstr>Final scoring network</vt:lpstr>
      <vt:lpstr>Evaluation criterion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novo protein folding</dc:title>
  <dc:creator>Microsoft Office User</dc:creator>
  <cp:lastModifiedBy>Microsoft Office User</cp:lastModifiedBy>
  <cp:revision>138</cp:revision>
  <dcterms:created xsi:type="dcterms:W3CDTF">2019-02-14T06:36:35Z</dcterms:created>
  <dcterms:modified xsi:type="dcterms:W3CDTF">2019-04-05T18:11:37Z</dcterms:modified>
</cp:coreProperties>
</file>